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07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5" r:id="rId9"/>
    <p:sldId id="263" r:id="rId10"/>
    <p:sldId id="264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83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670"/>
  </p:normalViewPr>
  <p:slideViewPr>
    <p:cSldViewPr snapToGrid="0" snapToObjects="1">
      <p:cViewPr varScale="1">
        <p:scale>
          <a:sx n="130" d="100"/>
          <a:sy n="130" d="100"/>
        </p:scale>
        <p:origin x="1208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039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69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908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11032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9088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46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0730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048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374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7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954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1948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9896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06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21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106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06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44FE3B2-84F4-3541-8DDA-DEE8143A7D7F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6E9A1-5A7F-E140-BBB4-97357E9C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513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0" r:id="rId3"/>
    <p:sldLayoutId id="2147484211" r:id="rId4"/>
    <p:sldLayoutId id="2147484212" r:id="rId5"/>
    <p:sldLayoutId id="2147484213" r:id="rId6"/>
    <p:sldLayoutId id="2147484214" r:id="rId7"/>
    <p:sldLayoutId id="2147484215" r:id="rId8"/>
    <p:sldLayoutId id="2147484216" r:id="rId9"/>
    <p:sldLayoutId id="2147484217" r:id="rId10"/>
    <p:sldLayoutId id="2147484218" r:id="rId11"/>
    <p:sldLayoutId id="2147484219" r:id="rId12"/>
    <p:sldLayoutId id="2147484220" r:id="rId13"/>
    <p:sldLayoutId id="2147484221" r:id="rId14"/>
    <p:sldLayoutId id="2147484222" r:id="rId15"/>
    <p:sldLayoutId id="2147484223" r:id="rId16"/>
    <p:sldLayoutId id="2147484224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C110-427A-6F4D-AF56-210E97B2C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2871" y="1447800"/>
            <a:ext cx="3298371" cy="3329581"/>
          </a:xfrm>
        </p:spPr>
        <p:txBody>
          <a:bodyPr>
            <a:normAutofit/>
          </a:bodyPr>
          <a:lstStyle/>
          <a:p>
            <a:r>
              <a:rPr lang="en-US" sz="4400" dirty="0"/>
              <a:t>Puppy Care™ Acquisition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37A84D-650C-FE48-B026-7DAF3A5D24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2871" y="4777380"/>
            <a:ext cx="3298371" cy="861420"/>
          </a:xfrm>
        </p:spPr>
        <p:txBody>
          <a:bodyPr>
            <a:normAutofit/>
          </a:bodyPr>
          <a:lstStyle/>
          <a:p>
            <a:r>
              <a:rPr lang="en-US" dirty="0"/>
              <a:t>December,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CBD109-C8F2-AE48-A665-734A05B2C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90" y="2728712"/>
            <a:ext cx="4087918" cy="140011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17575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8FAC-1FA2-6D48-98C6-A6C683120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Marketing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DE22D2-0D89-F54A-9D40-500412F4C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8B827A-FDB6-3C4B-915B-A563555395A9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DB81FE-4E4F-4B4B-BE24-156A16C26746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201680" y="1498307"/>
            <a:ext cx="4666209" cy="39456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038398D-EA12-4C40-ADD1-F7B2BBC7A222}"/>
                  </a:ext>
                </a:extLst>
              </p:cNvPr>
              <p:cNvSpPr txBox="1"/>
              <p:nvPr/>
            </p:nvSpPr>
            <p:spPr>
              <a:xfrm>
                <a:off x="383459" y="1498307"/>
                <a:ext cx="3378663" cy="2769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To estimate how many users would have been acquired if no changed occurred, I used a linear regression model to fit data before 2018-05-04 for prediction.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The model fit relatively well with 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600" dirty="0"/>
                  <a:t> of about 0.85 (model accounts for roughly 85% of the data)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038398D-EA12-4C40-ADD1-F7B2BBC7A2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459" y="1498307"/>
                <a:ext cx="3378663" cy="2769989"/>
              </a:xfrm>
              <a:prstGeom prst="rect">
                <a:avLst/>
              </a:prstGeom>
              <a:blipFill>
                <a:blip r:embed="rId4"/>
                <a:stretch>
                  <a:fillRect l="-375" t="-457" r="-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31404EEC-3654-F544-AD8C-D9B394E63942}"/>
              </a:ext>
            </a:extLst>
          </p:cNvPr>
          <p:cNvSpPr txBox="1"/>
          <p:nvPr/>
        </p:nvSpPr>
        <p:spPr>
          <a:xfrm>
            <a:off x="194179" y="4268296"/>
            <a:ext cx="3818221" cy="14465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100" u="sng" dirty="0"/>
              <a:t>Some Stats</a:t>
            </a:r>
          </a:p>
          <a:p>
            <a:endParaRPr lang="en-US" sz="1100" u="sng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Estimated new users w/o change: 2,738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Estimated marketing cost w/o change: $82,140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Additional accounts created due to change: 1,866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Additional cost created due to change: $125,040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Marginal cost per additional account from change: </a:t>
            </a:r>
            <a:r>
              <a:rPr lang="en-US" sz="1100" dirty="0">
                <a:highlight>
                  <a:srgbClr val="FF0000"/>
                </a:highlight>
              </a:rPr>
              <a:t>$67.01</a:t>
            </a:r>
          </a:p>
        </p:txBody>
      </p:sp>
    </p:spTree>
    <p:extLst>
      <p:ext uri="{BB962C8B-B14F-4D97-AF65-F5344CB8AC3E}">
        <p14:creationId xmlns:p14="http://schemas.microsoft.com/office/powerpoint/2010/main" val="2356941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FDD5D-5972-FE4D-A343-3B5FDB860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555" y="3055591"/>
            <a:ext cx="3172890" cy="746818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9DBDAE-B7CE-684E-8BAF-CF1168C8C88C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7606AB-E673-D44C-AAE8-20132CBDA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403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8FAC-1FA2-6D48-98C6-A6C683120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Conversations and Bookings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DE22D2-0D89-F54A-9D40-500412F4C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8B827A-FDB6-3C4B-915B-A563555395A9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29C477-1F81-BF42-BB81-BD46477F3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049" y="2147171"/>
            <a:ext cx="5975902" cy="31622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A2B61F-9867-F142-9FE5-7CD6752CA716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18880685">
            <a:off x="2493316" y="2202114"/>
            <a:ext cx="1930954" cy="22601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AF0072-9CFC-E24A-9DCA-F5C3E12C38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2474" y="2383145"/>
            <a:ext cx="1539926" cy="153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005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58F8D-6BBA-0348-94B4-059A31568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22900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Who is more likely to leave a review?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CF951-704F-4E46-9F2F-09CA1CEFF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064" y="1833713"/>
            <a:ext cx="6054213" cy="23351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Some stats</a:t>
            </a:r>
          </a:p>
          <a:p>
            <a:r>
              <a:rPr lang="en-US" sz="1400" dirty="0"/>
              <a:t>Total number of pet owners*: 23,099</a:t>
            </a:r>
          </a:p>
          <a:p>
            <a:r>
              <a:rPr lang="en-US" sz="1400" dirty="0"/>
              <a:t>Total number of service providers*: 8,927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sz="1400" dirty="0"/>
              <a:t>Total number of reviews left by </a:t>
            </a:r>
            <a:r>
              <a:rPr lang="en-US" sz="1400" i="1" dirty="0"/>
              <a:t>distinct</a:t>
            </a:r>
            <a:r>
              <a:rPr lang="en-US" sz="1400" dirty="0"/>
              <a:t> pet owners: 18,358</a:t>
            </a:r>
          </a:p>
          <a:p>
            <a:r>
              <a:rPr lang="en-US" sz="1400" dirty="0"/>
              <a:t>Total number of reviews left by </a:t>
            </a:r>
            <a:r>
              <a:rPr lang="en-US" sz="1400" i="1" dirty="0"/>
              <a:t>distinct</a:t>
            </a:r>
            <a:r>
              <a:rPr lang="en-US" sz="1400" dirty="0"/>
              <a:t> service providers: 4,062</a:t>
            </a:r>
          </a:p>
          <a:p>
            <a:pPr marL="0" indent="0">
              <a:buNone/>
            </a:pPr>
            <a:r>
              <a:rPr lang="en-US" sz="1000" dirty="0"/>
              <a:t>*only users with uncancelled/completed bookings are considered.</a:t>
            </a:r>
          </a:p>
          <a:p>
            <a:endParaRPr lang="en-US" sz="2000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0479500F-596E-C14D-869B-AFEF21B95912}"/>
              </a:ext>
            </a:extLst>
          </p:cNvPr>
          <p:cNvSpPr/>
          <p:nvPr/>
        </p:nvSpPr>
        <p:spPr>
          <a:xfrm>
            <a:off x="4572000" y="2103527"/>
            <a:ext cx="277402" cy="848652"/>
          </a:xfrm>
          <a:prstGeom prst="rightBrace">
            <a:avLst>
              <a:gd name="adj1" fmla="val 49074"/>
              <a:gd name="adj2" fmla="val 50000"/>
            </a:avLst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28CBF8-EDF3-4E4D-B4A9-A0D032208E0E}"/>
              </a:ext>
            </a:extLst>
          </p:cNvPr>
          <p:cNvSpPr txBox="1"/>
          <p:nvPr/>
        </p:nvSpPr>
        <p:spPr>
          <a:xfrm>
            <a:off x="5071402" y="2158521"/>
            <a:ext cx="3701016" cy="73866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050" dirty="0"/>
              <a:t>We need to be careful when determining who is more likely to leave a review. There are 3 times as many pet owners as providers. If we go by raw number of reviews pet owners would almost certainly win!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8389B4-CF63-3D40-879B-75684310055F}"/>
              </a:ext>
            </a:extLst>
          </p:cNvPr>
          <p:cNvSpPr txBox="1"/>
          <p:nvPr/>
        </p:nvSpPr>
        <p:spPr>
          <a:xfrm>
            <a:off x="553064" y="4444139"/>
            <a:ext cx="8138652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Percent of pet owners who leave reviews: </a:t>
            </a:r>
            <a:r>
              <a:rPr lang="en-US" sz="2400" b="1" dirty="0"/>
              <a:t>79.5%</a:t>
            </a:r>
          </a:p>
          <a:p>
            <a:endParaRPr lang="en-US" sz="2400" dirty="0"/>
          </a:p>
          <a:p>
            <a:r>
              <a:rPr lang="en-US" sz="2400" dirty="0"/>
              <a:t>Percent of service providers who leave reviews: </a:t>
            </a:r>
            <a:r>
              <a:rPr lang="en-US" sz="2400" b="1" dirty="0"/>
              <a:t>45.5%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B18704-A0F2-5C4E-8841-316F0F2C3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18C0B0-5D8A-784F-A756-E9BE06CAC07C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</p:spTree>
    <p:extLst>
      <p:ext uri="{BB962C8B-B14F-4D97-AF65-F5344CB8AC3E}">
        <p14:creationId xmlns:p14="http://schemas.microsoft.com/office/powerpoint/2010/main" val="672589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58F8D-6BBA-0348-94B4-059A31568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22900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Who is more likely to leave a </a:t>
            </a:r>
            <a:br>
              <a:rPr lang="en-US" sz="4000" dirty="0"/>
            </a:br>
            <a:r>
              <a:rPr lang="en-US" sz="4000" dirty="0"/>
              <a:t>good review?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B18704-A0F2-5C4E-8841-316F0F2C3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18C0B0-5D8A-784F-A756-E9BE06CAC07C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C1FA16-D797-7945-81A7-A23226A53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403" y="1553123"/>
            <a:ext cx="4323804" cy="32428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67F3771-1FF9-7A45-8D78-3C117E2D41B5}"/>
              </a:ext>
            </a:extLst>
          </p:cNvPr>
          <p:cNvSpPr txBox="1"/>
          <p:nvPr/>
        </p:nvSpPr>
        <p:spPr>
          <a:xfrm>
            <a:off x="434330" y="1595268"/>
            <a:ext cx="35064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plot on the right shows the distribution of stars left on reviews by providers (orange) and pet owners (blue)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As seen on the plot; the average provider review is lower than the average owner review.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Providers also have a much wider distribution, meaning they are more likely to give a variety of stars.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C543FB-2935-3A41-A70A-EA5314FED389}"/>
              </a:ext>
            </a:extLst>
          </p:cNvPr>
          <p:cNvSpPr txBox="1"/>
          <p:nvPr/>
        </p:nvSpPr>
        <p:spPr>
          <a:xfrm>
            <a:off x="7570838" y="2040100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4.4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158531-C5B2-D842-AF2C-08CDE26D6CD4}"/>
              </a:ext>
            </a:extLst>
          </p:cNvPr>
          <p:cNvSpPr txBox="1"/>
          <p:nvPr/>
        </p:nvSpPr>
        <p:spPr>
          <a:xfrm>
            <a:off x="7270952" y="2465055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F8334"/>
                </a:solidFill>
              </a:rPr>
              <a:t>3.9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A0BA45-C636-7447-99BA-94D54C9807C8}"/>
              </a:ext>
            </a:extLst>
          </p:cNvPr>
          <p:cNvSpPr txBox="1"/>
          <p:nvPr/>
        </p:nvSpPr>
        <p:spPr>
          <a:xfrm>
            <a:off x="628649" y="4986354"/>
            <a:ext cx="7886701" cy="9233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Since there are significantly less provider reviews, and the reviews are significantly lower on average, it seems as though providers only feel compelled to leave a review when they have a bad experience.</a:t>
            </a:r>
          </a:p>
        </p:txBody>
      </p:sp>
    </p:spTree>
    <p:extLst>
      <p:ext uri="{BB962C8B-B14F-4D97-AF65-F5344CB8AC3E}">
        <p14:creationId xmlns:p14="http://schemas.microsoft.com/office/powerpoint/2010/main" val="1030447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8FAC-1FA2-6D48-98C6-A6C683120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Daily Booking </a:t>
            </a:r>
            <a:br>
              <a:rPr lang="en-US" dirty="0"/>
            </a:br>
            <a:r>
              <a:rPr lang="en-US" dirty="0"/>
              <a:t>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DE22D2-0D89-F54A-9D40-500412F4C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8B827A-FDB6-3C4B-915B-A563555395A9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CF22F-BEB5-A64B-B025-2C7F2F519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815" y="2139048"/>
            <a:ext cx="5944370" cy="334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343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8FAC-1FA2-6D48-98C6-A6C683120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 Rate Daily Trend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DE22D2-0D89-F54A-9D40-500412F4C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8B827A-FDB6-3C4B-915B-A563555395A9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A44520-D3B3-F447-BD52-D89C3E6C1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0316" y="1387534"/>
            <a:ext cx="5443908" cy="408293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06F13B6-D10B-834D-9A5D-BB11036523BE}"/>
                  </a:ext>
                </a:extLst>
              </p:cNvPr>
              <p:cNvSpPr txBox="1"/>
              <p:nvPr/>
            </p:nvSpPr>
            <p:spPr>
              <a:xfrm>
                <a:off x="484710" y="1384254"/>
                <a:ext cx="2650104" cy="25545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The plot on the right shows the daily booking rate for the past 90 days.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Successful booking rate has been steady at around 40% (</a:t>
                </a:r>
                <a14:m>
                  <m:oMath xmlns:m="http://schemas.openxmlformats.org/officeDocument/2006/math">
                    <m: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en-US" sz="1600" dirty="0"/>
                  <a:t>5%).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Steep drop off in booking rate is seen in the last 4 days!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06F13B6-D10B-834D-9A5D-BB11036523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710" y="1384254"/>
                <a:ext cx="2650104" cy="2554545"/>
              </a:xfrm>
              <a:prstGeom prst="rect">
                <a:avLst/>
              </a:prstGeom>
              <a:blipFill>
                <a:blip r:embed="rId4"/>
                <a:stretch>
                  <a:fillRect l="-476" t="-495" b="-1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D3B1B94C-7546-8B45-B439-6FB7E94BF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615" y="4049360"/>
            <a:ext cx="1944294" cy="192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428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8FAC-1FA2-6D48-98C6-A6C683120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Booking Delay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DE22D2-0D89-F54A-9D40-500412F4C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8B827A-FDB6-3C4B-915B-A563555395A9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6CC29B-8760-454C-B58B-D4CD4DEDC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9868" y="1506487"/>
            <a:ext cx="4664355" cy="34982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4417BD-85EC-824C-98F9-B3AE90B4AD87}"/>
              </a:ext>
            </a:extLst>
          </p:cNvPr>
          <p:cNvSpPr txBox="1"/>
          <p:nvPr/>
        </p:nvSpPr>
        <p:spPr>
          <a:xfrm>
            <a:off x="355212" y="1329455"/>
            <a:ext cx="353086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But wait! Booking doesn’t happen the instant a conversation starts…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plot on the right shows the average number of days between a conversation start and a successful booking.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It’s difficult to find the mean delay due to the Landau distribution.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One way to look at this is: a 6 day delay would account for roughly 90% of bookings.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When determining if a conversation leads to a successful booking, we should only consider bookings with a conversation start time of </a:t>
            </a:r>
            <a:r>
              <a:rPr lang="en-US" sz="1400" i="1" dirty="0"/>
              <a:t>at least</a:t>
            </a:r>
            <a:r>
              <a:rPr lang="en-US" sz="1400" dirty="0"/>
              <a:t> 6 days old (10 would be very safe).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523595-DBC6-394B-87BB-9E83C5F4C091}"/>
              </a:ext>
            </a:extLst>
          </p:cNvPr>
          <p:cNvSpPr txBox="1"/>
          <p:nvPr/>
        </p:nvSpPr>
        <p:spPr>
          <a:xfrm>
            <a:off x="706989" y="5266935"/>
            <a:ext cx="7730021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The drop off in daily booking rate over the past few days is because we haven’t given the pet owners enough time to decide if they’re going to book!</a:t>
            </a:r>
          </a:p>
        </p:txBody>
      </p:sp>
    </p:spTree>
    <p:extLst>
      <p:ext uri="{BB962C8B-B14F-4D97-AF65-F5344CB8AC3E}">
        <p14:creationId xmlns:p14="http://schemas.microsoft.com/office/powerpoint/2010/main" val="4255430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8FAC-1FA2-6D48-98C6-A6C683120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Marketing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DE22D2-0D89-F54A-9D40-500412F4C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8B827A-FDB6-3C4B-915B-A563555395A9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9E1F44-DFBA-1346-819A-C31718D01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160" y="1819377"/>
            <a:ext cx="5633679" cy="321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151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8FAC-1FA2-6D48-98C6-A6C683120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Marketing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DE22D2-0D89-F54A-9D40-500412F4C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910" y="6053297"/>
            <a:ext cx="1992314" cy="681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8B827A-FDB6-3C4B-915B-A563555395A9}"/>
              </a:ext>
            </a:extLst>
          </p:cNvPr>
          <p:cNvSpPr txBox="1"/>
          <p:nvPr/>
        </p:nvSpPr>
        <p:spPr>
          <a:xfrm>
            <a:off x="137651" y="6338984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December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27F4E8-97C1-E442-9D3C-CF1344E5B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6301" y="1375069"/>
            <a:ext cx="4857923" cy="4101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B837F5-3E3E-4548-BD64-F161FAE91F73}"/>
              </a:ext>
            </a:extLst>
          </p:cNvPr>
          <p:cNvSpPr txBox="1"/>
          <p:nvPr/>
        </p:nvSpPr>
        <p:spPr>
          <a:xfrm>
            <a:off x="484709" y="1467529"/>
            <a:ext cx="3378664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Plot on the right shows daily new-users from Google over all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Inflection point of daily new-users is clearly seen on 2018-05-04 (dashed vertical line) where search position changed.</a:t>
            </a:r>
          </a:p>
          <a:p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ACDF2E-055F-574F-A715-A18D94C35825}"/>
              </a:ext>
            </a:extLst>
          </p:cNvPr>
          <p:cNvSpPr txBox="1"/>
          <p:nvPr/>
        </p:nvSpPr>
        <p:spPr>
          <a:xfrm>
            <a:off x="484709" y="3915559"/>
            <a:ext cx="3202737" cy="138499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u="sng" dirty="0"/>
              <a:t>Some Stats</a:t>
            </a:r>
          </a:p>
          <a:p>
            <a:endParaRPr lang="en-US" sz="1200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Total marketing cost since change: $207,180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Total new users since change: 4604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Avg. post-change cost per account: </a:t>
            </a:r>
            <a:r>
              <a:rPr lang="en-US" sz="1200" dirty="0">
                <a:highlight>
                  <a:srgbClr val="FF0000"/>
                </a:highlight>
              </a:rPr>
              <a:t>$45.00</a:t>
            </a:r>
          </a:p>
        </p:txBody>
      </p:sp>
    </p:spTree>
    <p:extLst>
      <p:ext uri="{BB962C8B-B14F-4D97-AF65-F5344CB8AC3E}">
        <p14:creationId xmlns:p14="http://schemas.microsoft.com/office/powerpoint/2010/main" val="12535960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610</Words>
  <Application>Microsoft Macintosh PowerPoint</Application>
  <PresentationFormat>On-screen Show (4:3)</PresentationFormat>
  <Paragraphs>64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Cambria Math</vt:lpstr>
      <vt:lpstr>Century Gothic</vt:lpstr>
      <vt:lpstr>Wingdings 3</vt:lpstr>
      <vt:lpstr>Ion</vt:lpstr>
      <vt:lpstr>Puppy Care™ Acquisition Analytics</vt:lpstr>
      <vt:lpstr>Conversations and Bookings</vt:lpstr>
      <vt:lpstr>Who is more likely to leave a review?</vt:lpstr>
      <vt:lpstr>Who is more likely to leave a  good review?</vt:lpstr>
      <vt:lpstr>Recent Daily Booking  Rate</vt:lpstr>
      <vt:lpstr>Booking Rate Daily Trend</vt:lpstr>
      <vt:lpstr>Average Booking Delay</vt:lpstr>
      <vt:lpstr>Search Engine Marketing</vt:lpstr>
      <vt:lpstr>Search Engine Marketing</vt:lpstr>
      <vt:lpstr>Search Engine Marketing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Puppy Care™ Acquisition Analytics</dc:title>
  <dc:creator>Toby Badman</dc:creator>
  <cp:lastModifiedBy>Toby Badman</cp:lastModifiedBy>
  <cp:revision>13</cp:revision>
  <dcterms:created xsi:type="dcterms:W3CDTF">2018-12-13T15:13:15Z</dcterms:created>
  <dcterms:modified xsi:type="dcterms:W3CDTF">2018-12-13T20:00:09Z</dcterms:modified>
</cp:coreProperties>
</file>